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00" b="0" i="0">
                <a:solidFill>
                  <a:srgbClr val="3C291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0" i="0">
                <a:solidFill>
                  <a:srgbClr val="3C291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0" i="0">
                <a:solidFill>
                  <a:srgbClr val="3C291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7D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6597" y="1467123"/>
            <a:ext cx="10161401" cy="881987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666850" cy="749519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468726"/>
            <a:ext cx="8013151" cy="881827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0629" y="0"/>
            <a:ext cx="7677370" cy="828636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8578" y="5873109"/>
            <a:ext cx="5238749" cy="44138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00" b="0" i="0">
                <a:solidFill>
                  <a:srgbClr val="3C291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7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3268" y="880364"/>
            <a:ext cx="12501463" cy="4137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00" b="0" i="0">
                <a:solidFill>
                  <a:srgbClr val="3C291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3516" y="2510341"/>
            <a:ext cx="14952344" cy="5529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19.png"/><Relationship Id="rId10" Type="http://schemas.openxmlformats.org/officeDocument/2006/relationships/image" Target="../media/image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34.png"/><Relationship Id="rId8" Type="http://schemas.openxmlformats.org/officeDocument/2006/relationships/image" Target="../media/image19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9.png"/><Relationship Id="rId6" Type="http://schemas.openxmlformats.org/officeDocument/2006/relationships/image" Target="../media/image40.jpg"/><Relationship Id="rId7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597" y="1467123"/>
              <a:ext cx="10161401" cy="8819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666850" cy="749519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68726"/>
              <a:ext cx="8013151" cy="8818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629" y="0"/>
              <a:ext cx="7677370" cy="8286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7735" rIns="0" bIns="0" rtlCol="0" vert="horz">
            <a:spAutoFit/>
          </a:bodyPr>
          <a:lstStyle/>
          <a:p>
            <a:pPr marL="1198245">
              <a:lnSpc>
                <a:spcPct val="100000"/>
              </a:lnSpc>
              <a:spcBef>
                <a:spcPts val="125"/>
              </a:spcBef>
            </a:pPr>
            <a:r>
              <a:rPr dirty="0" sz="8200" spc="-520"/>
              <a:t>DEfINICIÓN</a:t>
            </a:r>
            <a:r>
              <a:rPr dirty="0" sz="8200" spc="680"/>
              <a:t> </a:t>
            </a:r>
            <a:r>
              <a:rPr dirty="0" sz="8200" spc="-790"/>
              <a:t>PROYECTO</a:t>
            </a:r>
            <a:r>
              <a:rPr dirty="0" sz="8200" spc="680"/>
              <a:t> </a:t>
            </a:r>
            <a:r>
              <a:rPr dirty="0" sz="8200" spc="-800"/>
              <a:t>APT</a:t>
            </a:r>
            <a:endParaRPr sz="8200"/>
          </a:p>
        </p:txBody>
      </p:sp>
      <p:sp>
        <p:nvSpPr>
          <p:cNvPr id="8" name="object 8" descr=""/>
          <p:cNvSpPr txBox="1"/>
          <p:nvPr/>
        </p:nvSpPr>
        <p:spPr>
          <a:xfrm>
            <a:off x="4683600" y="7868818"/>
            <a:ext cx="3691254" cy="74930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dirty="0" sz="2050">
                <a:solidFill>
                  <a:srgbClr val="3C2917"/>
                </a:solidFill>
                <a:latin typeface="Georgia"/>
                <a:cs typeface="Georgia"/>
              </a:rPr>
              <a:t>Integrantes:</a:t>
            </a:r>
            <a:r>
              <a:rPr dirty="0" sz="2050" spc="2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2050">
                <a:solidFill>
                  <a:srgbClr val="3C2917"/>
                </a:solidFill>
                <a:latin typeface="Georgia"/>
                <a:cs typeface="Georgia"/>
              </a:rPr>
              <a:t>Joaquín</a:t>
            </a:r>
            <a:r>
              <a:rPr dirty="0" sz="2050" spc="3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2050" spc="-10">
                <a:solidFill>
                  <a:srgbClr val="3C2917"/>
                </a:solidFill>
                <a:latin typeface="Georgia"/>
                <a:cs typeface="Georgia"/>
              </a:rPr>
              <a:t>Marín</a:t>
            </a:r>
            <a:endParaRPr sz="2050">
              <a:latin typeface="Georgia"/>
              <a:cs typeface="Georgia"/>
            </a:endParaRPr>
          </a:p>
          <a:p>
            <a:pPr marL="1539875">
              <a:lnSpc>
                <a:spcPct val="100000"/>
              </a:lnSpc>
              <a:spcBef>
                <a:spcPts val="390"/>
              </a:spcBef>
            </a:pPr>
            <a:r>
              <a:rPr dirty="0" sz="2050">
                <a:solidFill>
                  <a:srgbClr val="3C2917"/>
                </a:solidFill>
                <a:latin typeface="Georgia"/>
                <a:cs typeface="Georgia"/>
              </a:rPr>
              <a:t>Benjamín</a:t>
            </a:r>
            <a:r>
              <a:rPr dirty="0" sz="2050" spc="4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2050" spc="50">
                <a:solidFill>
                  <a:srgbClr val="3C2917"/>
                </a:solidFill>
                <a:latin typeface="Georgia"/>
                <a:cs typeface="Georgia"/>
              </a:rPr>
              <a:t>Vilches</a:t>
            </a:r>
            <a:endParaRPr sz="2050">
              <a:latin typeface="Georgia"/>
              <a:cs typeface="Georgi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016163" y="6268572"/>
            <a:ext cx="2256155" cy="429895"/>
          </a:xfrm>
          <a:custGeom>
            <a:avLst/>
            <a:gdLst/>
            <a:ahLst/>
            <a:cxnLst/>
            <a:rect l="l" t="t" r="r" b="b"/>
            <a:pathLst>
              <a:path w="2256154" h="429895">
                <a:moveTo>
                  <a:pt x="2053607" y="429688"/>
                </a:moveTo>
                <a:lnTo>
                  <a:pt x="201953" y="429688"/>
                </a:lnTo>
                <a:lnTo>
                  <a:pt x="155647" y="424354"/>
                </a:lnTo>
                <a:lnTo>
                  <a:pt x="113139" y="409161"/>
                </a:lnTo>
                <a:lnTo>
                  <a:pt x="75641" y="385321"/>
                </a:lnTo>
                <a:lnTo>
                  <a:pt x="44366" y="354046"/>
                </a:lnTo>
                <a:lnTo>
                  <a:pt x="20526" y="316548"/>
                </a:lnTo>
                <a:lnTo>
                  <a:pt x="5333" y="274040"/>
                </a:lnTo>
                <a:lnTo>
                  <a:pt x="0" y="227734"/>
                </a:lnTo>
                <a:lnTo>
                  <a:pt x="0" y="201953"/>
                </a:lnTo>
                <a:lnTo>
                  <a:pt x="5333" y="155647"/>
                </a:lnTo>
                <a:lnTo>
                  <a:pt x="20526" y="113139"/>
                </a:lnTo>
                <a:lnTo>
                  <a:pt x="44366" y="75641"/>
                </a:lnTo>
                <a:lnTo>
                  <a:pt x="75641" y="44366"/>
                </a:lnTo>
                <a:lnTo>
                  <a:pt x="113139" y="20526"/>
                </a:lnTo>
                <a:lnTo>
                  <a:pt x="155647" y="5333"/>
                </a:lnTo>
                <a:lnTo>
                  <a:pt x="201953" y="0"/>
                </a:lnTo>
                <a:lnTo>
                  <a:pt x="2053607" y="0"/>
                </a:lnTo>
                <a:lnTo>
                  <a:pt x="2093190" y="3916"/>
                </a:lnTo>
                <a:lnTo>
                  <a:pt x="2130891" y="15372"/>
                </a:lnTo>
                <a:lnTo>
                  <a:pt x="2165651" y="33930"/>
                </a:lnTo>
                <a:lnTo>
                  <a:pt x="2196410" y="59150"/>
                </a:lnTo>
                <a:lnTo>
                  <a:pt x="2221630" y="89909"/>
                </a:lnTo>
                <a:lnTo>
                  <a:pt x="2240188" y="124669"/>
                </a:lnTo>
                <a:lnTo>
                  <a:pt x="2251644" y="162370"/>
                </a:lnTo>
                <a:lnTo>
                  <a:pt x="2255561" y="201953"/>
                </a:lnTo>
                <a:lnTo>
                  <a:pt x="2255561" y="227734"/>
                </a:lnTo>
                <a:lnTo>
                  <a:pt x="2251644" y="267318"/>
                </a:lnTo>
                <a:lnTo>
                  <a:pt x="2240188" y="305019"/>
                </a:lnTo>
                <a:lnTo>
                  <a:pt x="2221630" y="339778"/>
                </a:lnTo>
                <a:lnTo>
                  <a:pt x="2196410" y="370537"/>
                </a:lnTo>
                <a:lnTo>
                  <a:pt x="2165651" y="395757"/>
                </a:lnTo>
                <a:lnTo>
                  <a:pt x="2130891" y="414315"/>
                </a:lnTo>
                <a:lnTo>
                  <a:pt x="2093190" y="425772"/>
                </a:lnTo>
                <a:lnTo>
                  <a:pt x="2053607" y="429688"/>
                </a:lnTo>
                <a:close/>
              </a:path>
            </a:pathLst>
          </a:custGeom>
          <a:solidFill>
            <a:srgbClr val="D9C2AB">
              <a:alpha val="65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117197" y="6295442"/>
            <a:ext cx="2053589" cy="32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>
                <a:solidFill>
                  <a:srgbClr val="3C2917"/>
                </a:solidFill>
                <a:latin typeface="Georgia"/>
                <a:cs typeface="Georgia"/>
              </a:rPr>
              <a:t>Fecha:</a:t>
            </a:r>
            <a:r>
              <a:rPr dirty="0" sz="1950" spc="4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1950" spc="-130">
                <a:solidFill>
                  <a:srgbClr val="3C2917"/>
                </a:solidFill>
                <a:latin typeface="Georgia"/>
                <a:cs typeface="Georgia"/>
              </a:rPr>
              <a:t>04-09-</a:t>
            </a:r>
            <a:r>
              <a:rPr dirty="0" sz="1950" spc="-70">
                <a:solidFill>
                  <a:srgbClr val="3C2917"/>
                </a:solidFill>
                <a:latin typeface="Georgia"/>
                <a:cs typeface="Georgia"/>
              </a:rPr>
              <a:t>2025</a:t>
            </a:r>
            <a:endParaRPr sz="19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597" y="1467123"/>
              <a:ext cx="10161401" cy="8819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666850" cy="749519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68726"/>
              <a:ext cx="8013151" cy="8818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629" y="0"/>
              <a:ext cx="7677370" cy="8286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48678" y="276863"/>
            <a:ext cx="31756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09"/>
              <a:t>Carta</a:t>
            </a:r>
            <a:r>
              <a:rPr dirty="0" sz="6400" spc="235"/>
              <a:t> </a:t>
            </a:r>
            <a:r>
              <a:rPr dirty="0" sz="6400" spc="-660"/>
              <a:t>Gantt</a:t>
            </a:r>
            <a:endParaRPr sz="6400"/>
          </a:p>
        </p:txBody>
      </p:sp>
      <p:grpSp>
        <p:nvGrpSpPr>
          <p:cNvPr id="8" name="object 8" descr=""/>
          <p:cNvGrpSpPr/>
          <p:nvPr/>
        </p:nvGrpSpPr>
        <p:grpSpPr>
          <a:xfrm>
            <a:off x="559725" y="1699494"/>
            <a:ext cx="16733519" cy="6878955"/>
            <a:chOff x="559725" y="1699494"/>
            <a:chExt cx="16733519" cy="6878955"/>
          </a:xfrm>
        </p:grpSpPr>
        <p:sp>
          <p:nvSpPr>
            <p:cNvPr id="9" name="object 9" descr=""/>
            <p:cNvSpPr/>
            <p:nvPr/>
          </p:nvSpPr>
          <p:spPr>
            <a:xfrm>
              <a:off x="597735" y="1737595"/>
              <a:ext cx="16292830" cy="6469380"/>
            </a:xfrm>
            <a:custGeom>
              <a:avLst/>
              <a:gdLst/>
              <a:ahLst/>
              <a:cxnLst/>
              <a:rect l="l" t="t" r="r" b="b"/>
              <a:pathLst>
                <a:path w="16292830" h="6469380">
                  <a:moveTo>
                    <a:pt x="16292502" y="6468792"/>
                  </a:moveTo>
                  <a:lnTo>
                    <a:pt x="0" y="6468792"/>
                  </a:lnTo>
                  <a:lnTo>
                    <a:pt x="0" y="0"/>
                  </a:lnTo>
                  <a:lnTo>
                    <a:pt x="16292502" y="0"/>
                  </a:lnTo>
                  <a:lnTo>
                    <a:pt x="16292502" y="6468792"/>
                  </a:lnTo>
                  <a:close/>
                </a:path>
              </a:pathLst>
            </a:custGeom>
            <a:solidFill>
              <a:srgbClr val="947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97825" y="1737594"/>
              <a:ext cx="16287750" cy="6467475"/>
            </a:xfrm>
            <a:custGeom>
              <a:avLst/>
              <a:gdLst/>
              <a:ahLst/>
              <a:cxnLst/>
              <a:rect l="l" t="t" r="r" b="b"/>
              <a:pathLst>
                <a:path w="16287750" h="6467475">
                  <a:moveTo>
                    <a:pt x="0" y="6467474"/>
                  </a:moveTo>
                  <a:lnTo>
                    <a:pt x="0" y="0"/>
                  </a:lnTo>
                  <a:lnTo>
                    <a:pt x="16287659" y="0"/>
                  </a:lnTo>
                </a:path>
              </a:pathLst>
            </a:custGeom>
            <a:ln w="76199">
              <a:solidFill>
                <a:srgbClr val="3C29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66796" y="2072282"/>
              <a:ext cx="16292830" cy="6469380"/>
            </a:xfrm>
            <a:custGeom>
              <a:avLst/>
              <a:gdLst/>
              <a:ahLst/>
              <a:cxnLst/>
              <a:rect l="l" t="t" r="r" b="b"/>
              <a:pathLst>
                <a:path w="16292830" h="6469380">
                  <a:moveTo>
                    <a:pt x="16292502" y="6468792"/>
                  </a:moveTo>
                  <a:lnTo>
                    <a:pt x="0" y="6468792"/>
                  </a:lnTo>
                  <a:lnTo>
                    <a:pt x="0" y="0"/>
                  </a:lnTo>
                  <a:lnTo>
                    <a:pt x="16292502" y="0"/>
                  </a:lnTo>
                  <a:lnTo>
                    <a:pt x="16292502" y="6468792"/>
                  </a:lnTo>
                  <a:close/>
                </a:path>
              </a:pathLst>
            </a:custGeom>
            <a:solidFill>
              <a:srgbClr val="E7E2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66886" y="2072282"/>
              <a:ext cx="16287750" cy="6467475"/>
            </a:xfrm>
            <a:custGeom>
              <a:avLst/>
              <a:gdLst/>
              <a:ahLst/>
              <a:cxnLst/>
              <a:rect l="l" t="t" r="r" b="b"/>
              <a:pathLst>
                <a:path w="16287750" h="6467475">
                  <a:moveTo>
                    <a:pt x="0" y="6467474"/>
                  </a:moveTo>
                  <a:lnTo>
                    <a:pt x="0" y="0"/>
                  </a:lnTo>
                  <a:lnTo>
                    <a:pt x="16287659" y="0"/>
                  </a:lnTo>
                </a:path>
              </a:pathLst>
            </a:custGeom>
            <a:ln w="76199">
              <a:solidFill>
                <a:srgbClr val="3C29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841181" y="3694777"/>
            <a:ext cx="4267200" cy="1771014"/>
            <a:chOff x="3841181" y="3694777"/>
            <a:chExt cx="4267200" cy="1771014"/>
          </a:xfrm>
        </p:grpSpPr>
        <p:sp>
          <p:nvSpPr>
            <p:cNvPr id="14" name="object 14" descr=""/>
            <p:cNvSpPr/>
            <p:nvPr/>
          </p:nvSpPr>
          <p:spPr>
            <a:xfrm>
              <a:off x="4541659" y="4579708"/>
              <a:ext cx="2809875" cy="885825"/>
            </a:xfrm>
            <a:custGeom>
              <a:avLst/>
              <a:gdLst/>
              <a:ahLst/>
              <a:cxnLst/>
              <a:rect l="l" t="t" r="r" b="b"/>
              <a:pathLst>
                <a:path w="2809875" h="885825">
                  <a:moveTo>
                    <a:pt x="265544" y="0"/>
                  </a:moveTo>
                  <a:lnTo>
                    <a:pt x="21234" y="0"/>
                  </a:lnTo>
                  <a:lnTo>
                    <a:pt x="0" y="21234"/>
                  </a:lnTo>
                  <a:lnTo>
                    <a:pt x="0" y="265544"/>
                  </a:lnTo>
                  <a:lnTo>
                    <a:pt x="265544" y="0"/>
                  </a:lnTo>
                  <a:close/>
                </a:path>
                <a:path w="2809875" h="885825">
                  <a:moveTo>
                    <a:pt x="759091" y="0"/>
                  </a:moveTo>
                  <a:lnTo>
                    <a:pt x="514781" y="0"/>
                  </a:lnTo>
                  <a:lnTo>
                    <a:pt x="0" y="514781"/>
                  </a:lnTo>
                  <a:lnTo>
                    <a:pt x="0" y="759091"/>
                  </a:lnTo>
                  <a:lnTo>
                    <a:pt x="759091" y="0"/>
                  </a:lnTo>
                  <a:close/>
                </a:path>
                <a:path w="2809875" h="885825">
                  <a:moveTo>
                    <a:pt x="1252651" y="0"/>
                  </a:moveTo>
                  <a:lnTo>
                    <a:pt x="1008329" y="0"/>
                  </a:lnTo>
                  <a:lnTo>
                    <a:pt x="122770" y="885558"/>
                  </a:lnTo>
                  <a:lnTo>
                    <a:pt x="367093" y="885558"/>
                  </a:lnTo>
                  <a:lnTo>
                    <a:pt x="1252651" y="0"/>
                  </a:lnTo>
                  <a:close/>
                </a:path>
                <a:path w="2809875" h="885825">
                  <a:moveTo>
                    <a:pt x="1746199" y="0"/>
                  </a:moveTo>
                  <a:lnTo>
                    <a:pt x="1501889" y="0"/>
                  </a:lnTo>
                  <a:lnTo>
                    <a:pt x="616331" y="885558"/>
                  </a:lnTo>
                  <a:lnTo>
                    <a:pt x="860640" y="885558"/>
                  </a:lnTo>
                  <a:lnTo>
                    <a:pt x="1746199" y="0"/>
                  </a:lnTo>
                  <a:close/>
                </a:path>
                <a:path w="2809875" h="885825">
                  <a:moveTo>
                    <a:pt x="2239746" y="0"/>
                  </a:moveTo>
                  <a:lnTo>
                    <a:pt x="1995436" y="0"/>
                  </a:lnTo>
                  <a:lnTo>
                    <a:pt x="1109878" y="885558"/>
                  </a:lnTo>
                  <a:lnTo>
                    <a:pt x="1354188" y="885558"/>
                  </a:lnTo>
                  <a:lnTo>
                    <a:pt x="2239746" y="0"/>
                  </a:lnTo>
                  <a:close/>
                </a:path>
                <a:path w="2809875" h="885825">
                  <a:moveTo>
                    <a:pt x="2733294" y="0"/>
                  </a:moveTo>
                  <a:lnTo>
                    <a:pt x="2488984" y="0"/>
                  </a:lnTo>
                  <a:lnTo>
                    <a:pt x="1603425" y="885558"/>
                  </a:lnTo>
                  <a:lnTo>
                    <a:pt x="1847735" y="885558"/>
                  </a:lnTo>
                  <a:lnTo>
                    <a:pt x="2733294" y="0"/>
                  </a:lnTo>
                  <a:close/>
                </a:path>
                <a:path w="2809875" h="885825">
                  <a:moveTo>
                    <a:pt x="2809875" y="666216"/>
                  </a:moveTo>
                  <a:lnTo>
                    <a:pt x="2590533" y="885558"/>
                  </a:lnTo>
                  <a:lnTo>
                    <a:pt x="2809875" y="885558"/>
                  </a:lnTo>
                  <a:lnTo>
                    <a:pt x="2809875" y="666216"/>
                  </a:lnTo>
                  <a:close/>
                </a:path>
                <a:path w="2809875" h="885825">
                  <a:moveTo>
                    <a:pt x="2809875" y="172656"/>
                  </a:moveTo>
                  <a:lnTo>
                    <a:pt x="2096973" y="885558"/>
                  </a:lnTo>
                  <a:lnTo>
                    <a:pt x="2341295" y="885558"/>
                  </a:lnTo>
                  <a:lnTo>
                    <a:pt x="2809875" y="416979"/>
                  </a:lnTo>
                  <a:lnTo>
                    <a:pt x="2809875" y="172656"/>
                  </a:lnTo>
                  <a:close/>
                </a:path>
              </a:pathLst>
            </a:custGeom>
            <a:solidFill>
              <a:srgbClr val="BFA2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841178" y="3694784"/>
              <a:ext cx="4267200" cy="876300"/>
            </a:xfrm>
            <a:custGeom>
              <a:avLst/>
              <a:gdLst/>
              <a:ahLst/>
              <a:cxnLst/>
              <a:rect l="l" t="t" r="r" b="b"/>
              <a:pathLst>
                <a:path w="4267200" h="876300">
                  <a:moveTo>
                    <a:pt x="265531" y="0"/>
                  </a:moveTo>
                  <a:lnTo>
                    <a:pt x="21221" y="0"/>
                  </a:lnTo>
                  <a:lnTo>
                    <a:pt x="0" y="21221"/>
                  </a:lnTo>
                  <a:lnTo>
                    <a:pt x="0" y="265544"/>
                  </a:lnTo>
                  <a:lnTo>
                    <a:pt x="265531" y="0"/>
                  </a:lnTo>
                  <a:close/>
                </a:path>
                <a:path w="4267200" h="876300">
                  <a:moveTo>
                    <a:pt x="759091" y="0"/>
                  </a:moveTo>
                  <a:lnTo>
                    <a:pt x="514769" y="0"/>
                  </a:lnTo>
                  <a:lnTo>
                    <a:pt x="0" y="514781"/>
                  </a:lnTo>
                  <a:lnTo>
                    <a:pt x="0" y="759091"/>
                  </a:lnTo>
                  <a:lnTo>
                    <a:pt x="759091" y="0"/>
                  </a:lnTo>
                  <a:close/>
                </a:path>
                <a:path w="4267200" h="876300">
                  <a:moveTo>
                    <a:pt x="1252639" y="0"/>
                  </a:moveTo>
                  <a:lnTo>
                    <a:pt x="1008329" y="0"/>
                  </a:lnTo>
                  <a:lnTo>
                    <a:pt x="132295" y="876033"/>
                  </a:lnTo>
                  <a:lnTo>
                    <a:pt x="376605" y="876033"/>
                  </a:lnTo>
                  <a:lnTo>
                    <a:pt x="1252639" y="0"/>
                  </a:lnTo>
                  <a:close/>
                </a:path>
                <a:path w="4267200" h="876300">
                  <a:moveTo>
                    <a:pt x="1746186" y="0"/>
                  </a:moveTo>
                  <a:lnTo>
                    <a:pt x="1501876" y="0"/>
                  </a:lnTo>
                  <a:lnTo>
                    <a:pt x="625843" y="876033"/>
                  </a:lnTo>
                  <a:lnTo>
                    <a:pt x="870153" y="876033"/>
                  </a:lnTo>
                  <a:lnTo>
                    <a:pt x="1746186" y="0"/>
                  </a:lnTo>
                  <a:close/>
                </a:path>
                <a:path w="4267200" h="876300">
                  <a:moveTo>
                    <a:pt x="2239746" y="0"/>
                  </a:moveTo>
                  <a:lnTo>
                    <a:pt x="1995424" y="0"/>
                  </a:lnTo>
                  <a:lnTo>
                    <a:pt x="1119390" y="876033"/>
                  </a:lnTo>
                  <a:lnTo>
                    <a:pt x="1363700" y="876033"/>
                  </a:lnTo>
                  <a:lnTo>
                    <a:pt x="2239746" y="0"/>
                  </a:lnTo>
                  <a:close/>
                </a:path>
                <a:path w="4267200" h="876300">
                  <a:moveTo>
                    <a:pt x="2733294" y="0"/>
                  </a:moveTo>
                  <a:lnTo>
                    <a:pt x="2488984" y="0"/>
                  </a:lnTo>
                  <a:lnTo>
                    <a:pt x="1612938" y="876033"/>
                  </a:lnTo>
                  <a:lnTo>
                    <a:pt x="1857260" y="876033"/>
                  </a:lnTo>
                  <a:lnTo>
                    <a:pt x="2733294" y="0"/>
                  </a:lnTo>
                  <a:close/>
                </a:path>
                <a:path w="4267200" h="876300">
                  <a:moveTo>
                    <a:pt x="3226841" y="0"/>
                  </a:moveTo>
                  <a:lnTo>
                    <a:pt x="2982531" y="0"/>
                  </a:lnTo>
                  <a:lnTo>
                    <a:pt x="2106498" y="876033"/>
                  </a:lnTo>
                  <a:lnTo>
                    <a:pt x="2350808" y="876033"/>
                  </a:lnTo>
                  <a:lnTo>
                    <a:pt x="3226841" y="0"/>
                  </a:lnTo>
                  <a:close/>
                </a:path>
                <a:path w="4267200" h="876300">
                  <a:moveTo>
                    <a:pt x="3720388" y="0"/>
                  </a:moveTo>
                  <a:lnTo>
                    <a:pt x="3476079" y="0"/>
                  </a:lnTo>
                  <a:lnTo>
                    <a:pt x="2600045" y="876033"/>
                  </a:lnTo>
                  <a:lnTo>
                    <a:pt x="2844355" y="876033"/>
                  </a:lnTo>
                  <a:lnTo>
                    <a:pt x="3720388" y="0"/>
                  </a:lnTo>
                  <a:close/>
                </a:path>
                <a:path w="4267200" h="876300">
                  <a:moveTo>
                    <a:pt x="4213949" y="0"/>
                  </a:moveTo>
                  <a:lnTo>
                    <a:pt x="3969626" y="0"/>
                  </a:lnTo>
                  <a:lnTo>
                    <a:pt x="3093593" y="876033"/>
                  </a:lnTo>
                  <a:lnTo>
                    <a:pt x="3337903" y="876033"/>
                  </a:lnTo>
                  <a:lnTo>
                    <a:pt x="4213949" y="0"/>
                  </a:lnTo>
                  <a:close/>
                </a:path>
                <a:path w="4267200" h="876300">
                  <a:moveTo>
                    <a:pt x="4267200" y="689533"/>
                  </a:moveTo>
                  <a:lnTo>
                    <a:pt x="4080700" y="876033"/>
                  </a:lnTo>
                  <a:lnTo>
                    <a:pt x="4267200" y="876033"/>
                  </a:lnTo>
                  <a:lnTo>
                    <a:pt x="4267200" y="689533"/>
                  </a:lnTo>
                  <a:close/>
                </a:path>
                <a:path w="4267200" h="876300">
                  <a:moveTo>
                    <a:pt x="4267200" y="195986"/>
                  </a:moveTo>
                  <a:lnTo>
                    <a:pt x="3587140" y="876033"/>
                  </a:lnTo>
                  <a:lnTo>
                    <a:pt x="3831463" y="876033"/>
                  </a:lnTo>
                  <a:lnTo>
                    <a:pt x="4267200" y="440296"/>
                  </a:lnTo>
                  <a:lnTo>
                    <a:pt x="4267200" y="195986"/>
                  </a:lnTo>
                  <a:close/>
                </a:path>
              </a:pathLst>
            </a:custGeom>
            <a:solidFill>
              <a:srgbClr val="9470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8090592" y="5468868"/>
            <a:ext cx="8512175" cy="2576195"/>
            <a:chOff x="8090592" y="5468868"/>
            <a:chExt cx="8512175" cy="2576195"/>
          </a:xfrm>
        </p:grpSpPr>
        <p:sp>
          <p:nvSpPr>
            <p:cNvPr id="17" name="object 17" descr=""/>
            <p:cNvSpPr/>
            <p:nvPr/>
          </p:nvSpPr>
          <p:spPr>
            <a:xfrm>
              <a:off x="10250538" y="6322770"/>
              <a:ext cx="2047875" cy="847725"/>
            </a:xfrm>
            <a:custGeom>
              <a:avLst/>
              <a:gdLst/>
              <a:ahLst/>
              <a:cxnLst/>
              <a:rect l="l" t="t" r="r" b="b"/>
              <a:pathLst>
                <a:path w="2047875" h="847725">
                  <a:moveTo>
                    <a:pt x="265544" y="0"/>
                  </a:moveTo>
                  <a:lnTo>
                    <a:pt x="21234" y="0"/>
                  </a:lnTo>
                  <a:lnTo>
                    <a:pt x="0" y="21234"/>
                  </a:lnTo>
                  <a:lnTo>
                    <a:pt x="0" y="265544"/>
                  </a:lnTo>
                  <a:lnTo>
                    <a:pt x="265544" y="0"/>
                  </a:lnTo>
                  <a:close/>
                </a:path>
                <a:path w="2047875" h="847725">
                  <a:moveTo>
                    <a:pt x="759091" y="0"/>
                  </a:moveTo>
                  <a:lnTo>
                    <a:pt x="514781" y="0"/>
                  </a:lnTo>
                  <a:lnTo>
                    <a:pt x="0" y="514781"/>
                  </a:lnTo>
                  <a:lnTo>
                    <a:pt x="0" y="759091"/>
                  </a:lnTo>
                  <a:lnTo>
                    <a:pt x="759091" y="0"/>
                  </a:lnTo>
                  <a:close/>
                </a:path>
                <a:path w="2047875" h="847725">
                  <a:moveTo>
                    <a:pt x="1252651" y="0"/>
                  </a:moveTo>
                  <a:lnTo>
                    <a:pt x="1008329" y="0"/>
                  </a:lnTo>
                  <a:lnTo>
                    <a:pt x="160870" y="847458"/>
                  </a:lnTo>
                  <a:lnTo>
                    <a:pt x="405180" y="847458"/>
                  </a:lnTo>
                  <a:lnTo>
                    <a:pt x="1252651" y="0"/>
                  </a:lnTo>
                  <a:close/>
                </a:path>
                <a:path w="2047875" h="847725">
                  <a:moveTo>
                    <a:pt x="1746199" y="0"/>
                  </a:moveTo>
                  <a:lnTo>
                    <a:pt x="1501889" y="0"/>
                  </a:lnTo>
                  <a:lnTo>
                    <a:pt x="654418" y="847458"/>
                  </a:lnTo>
                  <a:lnTo>
                    <a:pt x="898740" y="847458"/>
                  </a:lnTo>
                  <a:lnTo>
                    <a:pt x="1746199" y="0"/>
                  </a:lnTo>
                  <a:close/>
                </a:path>
                <a:path w="2047875" h="847725">
                  <a:moveTo>
                    <a:pt x="2047875" y="441109"/>
                  </a:moveTo>
                  <a:lnTo>
                    <a:pt x="1641525" y="847458"/>
                  </a:lnTo>
                  <a:lnTo>
                    <a:pt x="1885835" y="847458"/>
                  </a:lnTo>
                  <a:lnTo>
                    <a:pt x="2047875" y="685419"/>
                  </a:lnTo>
                  <a:lnTo>
                    <a:pt x="2047875" y="441109"/>
                  </a:lnTo>
                  <a:close/>
                </a:path>
                <a:path w="2047875" h="847725">
                  <a:moveTo>
                    <a:pt x="2047875" y="0"/>
                  </a:moveTo>
                  <a:lnTo>
                    <a:pt x="1995436" y="0"/>
                  </a:lnTo>
                  <a:lnTo>
                    <a:pt x="1147978" y="847458"/>
                  </a:lnTo>
                  <a:lnTo>
                    <a:pt x="1392288" y="847458"/>
                  </a:lnTo>
                  <a:lnTo>
                    <a:pt x="2047875" y="191871"/>
                  </a:lnTo>
                  <a:lnTo>
                    <a:pt x="2047875" y="0"/>
                  </a:lnTo>
                  <a:close/>
                </a:path>
              </a:pathLst>
            </a:custGeom>
            <a:solidFill>
              <a:srgbClr val="BFA2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90585" y="5468873"/>
              <a:ext cx="8512175" cy="2576195"/>
            </a:xfrm>
            <a:custGeom>
              <a:avLst/>
              <a:gdLst/>
              <a:ahLst/>
              <a:cxnLst/>
              <a:rect l="l" t="t" r="r" b="b"/>
              <a:pathLst>
                <a:path w="8512175" h="2576195">
                  <a:moveTo>
                    <a:pt x="265544" y="0"/>
                  </a:moveTo>
                  <a:lnTo>
                    <a:pt x="21234" y="0"/>
                  </a:lnTo>
                  <a:lnTo>
                    <a:pt x="0" y="21234"/>
                  </a:lnTo>
                  <a:lnTo>
                    <a:pt x="0" y="265544"/>
                  </a:lnTo>
                  <a:lnTo>
                    <a:pt x="265544" y="0"/>
                  </a:lnTo>
                  <a:close/>
                </a:path>
                <a:path w="8512175" h="2576195">
                  <a:moveTo>
                    <a:pt x="759091" y="0"/>
                  </a:moveTo>
                  <a:lnTo>
                    <a:pt x="514781" y="0"/>
                  </a:lnTo>
                  <a:lnTo>
                    <a:pt x="0" y="514781"/>
                  </a:lnTo>
                  <a:lnTo>
                    <a:pt x="0" y="759091"/>
                  </a:lnTo>
                  <a:lnTo>
                    <a:pt x="759091" y="0"/>
                  </a:lnTo>
                  <a:close/>
                </a:path>
                <a:path w="8512175" h="2576195">
                  <a:moveTo>
                    <a:pt x="1252639" y="0"/>
                  </a:moveTo>
                  <a:lnTo>
                    <a:pt x="1008329" y="0"/>
                  </a:lnTo>
                  <a:lnTo>
                    <a:pt x="151345" y="856983"/>
                  </a:lnTo>
                  <a:lnTo>
                    <a:pt x="395655" y="856983"/>
                  </a:lnTo>
                  <a:lnTo>
                    <a:pt x="1252639" y="0"/>
                  </a:lnTo>
                  <a:close/>
                </a:path>
                <a:path w="8512175" h="2576195">
                  <a:moveTo>
                    <a:pt x="1746199" y="0"/>
                  </a:moveTo>
                  <a:lnTo>
                    <a:pt x="1501876" y="0"/>
                  </a:lnTo>
                  <a:lnTo>
                    <a:pt x="644893" y="856983"/>
                  </a:lnTo>
                  <a:lnTo>
                    <a:pt x="889203" y="856983"/>
                  </a:lnTo>
                  <a:lnTo>
                    <a:pt x="1746199" y="0"/>
                  </a:lnTo>
                  <a:close/>
                </a:path>
                <a:path w="8512175" h="2576195">
                  <a:moveTo>
                    <a:pt x="2239746" y="0"/>
                  </a:moveTo>
                  <a:lnTo>
                    <a:pt x="1995436" y="0"/>
                  </a:lnTo>
                  <a:lnTo>
                    <a:pt x="1138453" y="856983"/>
                  </a:lnTo>
                  <a:lnTo>
                    <a:pt x="1382763" y="856983"/>
                  </a:lnTo>
                  <a:lnTo>
                    <a:pt x="2239746" y="0"/>
                  </a:lnTo>
                  <a:close/>
                </a:path>
                <a:path w="8512175" h="2576195">
                  <a:moveTo>
                    <a:pt x="2733294" y="0"/>
                  </a:moveTo>
                  <a:lnTo>
                    <a:pt x="2488984" y="0"/>
                  </a:lnTo>
                  <a:lnTo>
                    <a:pt x="1632000" y="856983"/>
                  </a:lnTo>
                  <a:lnTo>
                    <a:pt x="1876310" y="856983"/>
                  </a:lnTo>
                  <a:lnTo>
                    <a:pt x="2733294" y="0"/>
                  </a:lnTo>
                  <a:close/>
                </a:path>
                <a:path w="8512175" h="2576195">
                  <a:moveTo>
                    <a:pt x="3226841" y="0"/>
                  </a:moveTo>
                  <a:lnTo>
                    <a:pt x="2982531" y="0"/>
                  </a:lnTo>
                  <a:lnTo>
                    <a:pt x="2125548" y="856983"/>
                  </a:lnTo>
                  <a:lnTo>
                    <a:pt x="2369858" y="856983"/>
                  </a:lnTo>
                  <a:lnTo>
                    <a:pt x="3226841" y="0"/>
                  </a:lnTo>
                  <a:close/>
                </a:path>
                <a:path w="8512175" h="2576195">
                  <a:moveTo>
                    <a:pt x="3552825" y="416814"/>
                  </a:moveTo>
                  <a:lnTo>
                    <a:pt x="3112655" y="856983"/>
                  </a:lnTo>
                  <a:lnTo>
                    <a:pt x="3356965" y="856983"/>
                  </a:lnTo>
                  <a:lnTo>
                    <a:pt x="3552825" y="661123"/>
                  </a:lnTo>
                  <a:lnTo>
                    <a:pt x="3552825" y="416814"/>
                  </a:lnTo>
                  <a:close/>
                </a:path>
                <a:path w="8512175" h="2576195">
                  <a:moveTo>
                    <a:pt x="3552825" y="0"/>
                  </a:moveTo>
                  <a:lnTo>
                    <a:pt x="3476079" y="0"/>
                  </a:lnTo>
                  <a:lnTo>
                    <a:pt x="2619095" y="856983"/>
                  </a:lnTo>
                  <a:lnTo>
                    <a:pt x="2863418" y="856983"/>
                  </a:lnTo>
                  <a:lnTo>
                    <a:pt x="3552825" y="167576"/>
                  </a:lnTo>
                  <a:lnTo>
                    <a:pt x="3552825" y="0"/>
                  </a:lnTo>
                  <a:close/>
                </a:path>
                <a:path w="8512175" h="2576195">
                  <a:moveTo>
                    <a:pt x="4510138" y="1699577"/>
                  </a:moveTo>
                  <a:lnTo>
                    <a:pt x="4265828" y="1699577"/>
                  </a:lnTo>
                  <a:lnTo>
                    <a:pt x="4244606" y="1720799"/>
                  </a:lnTo>
                  <a:lnTo>
                    <a:pt x="4244606" y="1965109"/>
                  </a:lnTo>
                  <a:lnTo>
                    <a:pt x="4510138" y="1699577"/>
                  </a:lnTo>
                  <a:close/>
                </a:path>
                <a:path w="8512175" h="2576195">
                  <a:moveTo>
                    <a:pt x="5003698" y="1699577"/>
                  </a:moveTo>
                  <a:lnTo>
                    <a:pt x="4759376" y="1699577"/>
                  </a:lnTo>
                  <a:lnTo>
                    <a:pt x="4244606" y="2214346"/>
                  </a:lnTo>
                  <a:lnTo>
                    <a:pt x="4244606" y="2458669"/>
                  </a:lnTo>
                  <a:lnTo>
                    <a:pt x="5003698" y="1699577"/>
                  </a:lnTo>
                  <a:close/>
                </a:path>
                <a:path w="8512175" h="2576195">
                  <a:moveTo>
                    <a:pt x="5497246" y="1699577"/>
                  </a:moveTo>
                  <a:lnTo>
                    <a:pt x="5252936" y="1699577"/>
                  </a:lnTo>
                  <a:lnTo>
                    <a:pt x="4376902" y="2575610"/>
                  </a:lnTo>
                  <a:lnTo>
                    <a:pt x="4621212" y="2575610"/>
                  </a:lnTo>
                  <a:lnTo>
                    <a:pt x="5497246" y="1699577"/>
                  </a:lnTo>
                  <a:close/>
                </a:path>
                <a:path w="8512175" h="2576195">
                  <a:moveTo>
                    <a:pt x="5990793" y="1699577"/>
                  </a:moveTo>
                  <a:lnTo>
                    <a:pt x="5746483" y="1699577"/>
                  </a:lnTo>
                  <a:lnTo>
                    <a:pt x="4870450" y="2575610"/>
                  </a:lnTo>
                  <a:lnTo>
                    <a:pt x="5114760" y="2575610"/>
                  </a:lnTo>
                  <a:lnTo>
                    <a:pt x="5990793" y="1699577"/>
                  </a:lnTo>
                  <a:close/>
                </a:path>
                <a:path w="8512175" h="2576195">
                  <a:moveTo>
                    <a:pt x="6484353" y="1699577"/>
                  </a:moveTo>
                  <a:lnTo>
                    <a:pt x="6240030" y="1699577"/>
                  </a:lnTo>
                  <a:lnTo>
                    <a:pt x="5363997" y="2575610"/>
                  </a:lnTo>
                  <a:lnTo>
                    <a:pt x="5608307" y="2575610"/>
                  </a:lnTo>
                  <a:lnTo>
                    <a:pt x="6484353" y="1699577"/>
                  </a:lnTo>
                  <a:close/>
                </a:path>
                <a:path w="8512175" h="2576195">
                  <a:moveTo>
                    <a:pt x="6977901" y="1699577"/>
                  </a:moveTo>
                  <a:lnTo>
                    <a:pt x="6733591" y="1699577"/>
                  </a:lnTo>
                  <a:lnTo>
                    <a:pt x="5857545" y="2575610"/>
                  </a:lnTo>
                  <a:lnTo>
                    <a:pt x="6101867" y="2575610"/>
                  </a:lnTo>
                  <a:lnTo>
                    <a:pt x="6977901" y="1699577"/>
                  </a:lnTo>
                  <a:close/>
                </a:path>
                <a:path w="8512175" h="2576195">
                  <a:moveTo>
                    <a:pt x="7471448" y="1699577"/>
                  </a:moveTo>
                  <a:lnTo>
                    <a:pt x="7227138" y="1699577"/>
                  </a:lnTo>
                  <a:lnTo>
                    <a:pt x="6351105" y="2575610"/>
                  </a:lnTo>
                  <a:lnTo>
                    <a:pt x="6595415" y="2575610"/>
                  </a:lnTo>
                  <a:lnTo>
                    <a:pt x="7471448" y="1699577"/>
                  </a:lnTo>
                  <a:close/>
                </a:path>
                <a:path w="8512175" h="2576195">
                  <a:moveTo>
                    <a:pt x="7964995" y="1699577"/>
                  </a:moveTo>
                  <a:lnTo>
                    <a:pt x="7720685" y="1699577"/>
                  </a:lnTo>
                  <a:lnTo>
                    <a:pt x="6844652" y="2575610"/>
                  </a:lnTo>
                  <a:lnTo>
                    <a:pt x="7088962" y="2575610"/>
                  </a:lnTo>
                  <a:lnTo>
                    <a:pt x="7964995" y="1699577"/>
                  </a:lnTo>
                  <a:close/>
                </a:path>
                <a:path w="8512175" h="2576195">
                  <a:moveTo>
                    <a:pt x="8458556" y="1699577"/>
                  </a:moveTo>
                  <a:lnTo>
                    <a:pt x="8214233" y="1699577"/>
                  </a:lnTo>
                  <a:lnTo>
                    <a:pt x="7338200" y="2575610"/>
                  </a:lnTo>
                  <a:lnTo>
                    <a:pt x="7582509" y="2575610"/>
                  </a:lnTo>
                  <a:lnTo>
                    <a:pt x="8458556" y="1699577"/>
                  </a:lnTo>
                  <a:close/>
                </a:path>
                <a:path w="8512175" h="2576195">
                  <a:moveTo>
                    <a:pt x="8511807" y="2389111"/>
                  </a:moveTo>
                  <a:lnTo>
                    <a:pt x="8325307" y="2575610"/>
                  </a:lnTo>
                  <a:lnTo>
                    <a:pt x="8511807" y="2575610"/>
                  </a:lnTo>
                  <a:lnTo>
                    <a:pt x="8511807" y="2389111"/>
                  </a:lnTo>
                  <a:close/>
                </a:path>
                <a:path w="8512175" h="2576195">
                  <a:moveTo>
                    <a:pt x="8511807" y="1895551"/>
                  </a:moveTo>
                  <a:lnTo>
                    <a:pt x="7831747" y="2575610"/>
                  </a:lnTo>
                  <a:lnTo>
                    <a:pt x="8076070" y="2575610"/>
                  </a:lnTo>
                  <a:lnTo>
                    <a:pt x="8511807" y="2139873"/>
                  </a:lnTo>
                  <a:lnTo>
                    <a:pt x="8511807" y="1895551"/>
                  </a:lnTo>
                  <a:close/>
                </a:path>
              </a:pathLst>
            </a:custGeom>
            <a:solidFill>
              <a:srgbClr val="947058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1721616" y="2510341"/>
          <a:ext cx="14952344" cy="5529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9945"/>
                <a:gridCol w="711834"/>
                <a:gridCol w="713739"/>
                <a:gridCol w="713739"/>
                <a:gridCol w="713739"/>
                <a:gridCol w="678814"/>
                <a:gridCol w="711200"/>
                <a:gridCol w="713104"/>
                <a:gridCol w="713104"/>
                <a:gridCol w="713104"/>
                <a:gridCol w="682625"/>
                <a:gridCol w="711200"/>
                <a:gridCol w="713104"/>
                <a:gridCol w="713104"/>
                <a:gridCol w="713104"/>
                <a:gridCol w="675640"/>
                <a:gridCol w="713104"/>
                <a:gridCol w="713105"/>
                <a:gridCol w="713740"/>
              </a:tblGrid>
              <a:tr h="5822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10"/>
                        </a:spcBef>
                      </a:pPr>
                      <a:r>
                        <a:rPr dirty="0" sz="2750" spc="-9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Actividades</a:t>
                      </a:r>
                      <a:endParaRPr sz="2750">
                        <a:latin typeface="Arial Black"/>
                        <a:cs typeface="Arial Black"/>
                      </a:endParaRPr>
                    </a:p>
                  </a:txBody>
                  <a:tcPr marL="0" marR="0" marB="0" marT="36957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81990">
                        <a:lnSpc>
                          <a:spcPts val="4485"/>
                        </a:lnSpc>
                      </a:pPr>
                      <a:r>
                        <a:rPr dirty="0" sz="4350" spc="-40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Fase</a:t>
                      </a:r>
                      <a:r>
                        <a:rPr dirty="0" sz="4350" spc="-30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4350" spc="-45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1</a:t>
                      </a:r>
                      <a:endParaRPr sz="4350">
                        <a:latin typeface="Arial Black"/>
                        <a:cs typeface="Arial Black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11">
                  <a:txBody>
                    <a:bodyPr/>
                    <a:lstStyle/>
                    <a:p>
                      <a:pPr algn="ctr" marR="6985">
                        <a:lnSpc>
                          <a:spcPts val="4485"/>
                        </a:lnSpc>
                      </a:pPr>
                      <a:r>
                        <a:rPr dirty="0" sz="4350" spc="-40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Fase</a:t>
                      </a:r>
                      <a:r>
                        <a:rPr dirty="0" sz="4350" spc="-30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4350" spc="-45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2</a:t>
                      </a:r>
                      <a:endParaRPr sz="4350">
                        <a:latin typeface="Arial Black"/>
                        <a:cs typeface="Arial Black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16535">
                        <a:lnSpc>
                          <a:spcPts val="4485"/>
                        </a:lnSpc>
                      </a:pPr>
                      <a:r>
                        <a:rPr dirty="0" sz="4350" spc="-40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Fase</a:t>
                      </a:r>
                      <a:r>
                        <a:rPr dirty="0" sz="4350" spc="-30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4350" spc="-459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3</a:t>
                      </a:r>
                      <a:endParaRPr sz="4350">
                        <a:latin typeface="Arial Black"/>
                        <a:cs typeface="Arial Black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013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6957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S2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S3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S4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S5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S6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S7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S8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S9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S10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S11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S12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S13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S14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S15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S16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S17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700" spc="-34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S18</a:t>
                      </a:r>
                      <a:endParaRPr sz="2700">
                        <a:latin typeface="Arial Black"/>
                        <a:cs typeface="Arial Black"/>
                      </a:endParaRPr>
                    </a:p>
                  </a:txBody>
                  <a:tcPr marL="0" marR="0" marB="0" marT="812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</a:tr>
              <a:tr h="884555">
                <a:tc>
                  <a:txBody>
                    <a:bodyPr/>
                    <a:lstStyle/>
                    <a:p>
                      <a:pPr marL="629285" marR="193675" indent="-274320">
                        <a:lnSpc>
                          <a:spcPct val="117800"/>
                        </a:lnSpc>
                        <a:spcBef>
                          <a:spcPts val="1200"/>
                        </a:spcBef>
                      </a:pPr>
                      <a:r>
                        <a:rPr dirty="0" sz="1750" spc="-7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Definición</a:t>
                      </a:r>
                      <a:r>
                        <a:rPr dirty="0" sz="1750" spc="-6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1750" spc="-7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del </a:t>
                      </a:r>
                      <a:r>
                        <a:rPr dirty="0" sz="1750" spc="-1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Proyecto</a:t>
                      </a:r>
                      <a:endParaRPr sz="1750">
                        <a:latin typeface="Arial Black"/>
                        <a:cs typeface="Arial Black"/>
                      </a:endParaRPr>
                    </a:p>
                  </a:txBody>
                  <a:tcPr marL="0" marR="0" marB="0" marT="15240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marL="803275" marR="130810" indent="-516890">
                        <a:lnSpc>
                          <a:spcPct val="116300"/>
                        </a:lnSpc>
                        <a:spcBef>
                          <a:spcPts val="1490"/>
                        </a:spcBef>
                      </a:pPr>
                      <a:r>
                        <a:rPr dirty="0" sz="1500" spc="-8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Requerimientos</a:t>
                      </a:r>
                      <a:r>
                        <a:rPr dirty="0" sz="1500" spc="-2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1500" spc="-6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y </a:t>
                      </a:r>
                      <a:r>
                        <a:rPr dirty="0" sz="1500" spc="-1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diseño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B="0" marT="18923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</a:tr>
              <a:tr h="845819">
                <a:tc>
                  <a:txBody>
                    <a:bodyPr/>
                    <a:lstStyle/>
                    <a:p>
                      <a:pPr marL="665480" marR="311150" indent="-212090">
                        <a:lnSpc>
                          <a:spcPct val="116300"/>
                        </a:lnSpc>
                        <a:spcBef>
                          <a:spcPts val="930"/>
                        </a:spcBef>
                      </a:pPr>
                      <a:r>
                        <a:rPr dirty="0" sz="1500" spc="-7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Desarrollo</a:t>
                      </a:r>
                      <a:r>
                        <a:rPr dirty="0" sz="1500" spc="-5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1500" spc="-6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del </a:t>
                      </a:r>
                      <a:r>
                        <a:rPr dirty="0" sz="1500" spc="-1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prototipo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B="0" marT="11811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</a:tr>
              <a:tr h="849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22935">
                        <a:lnSpc>
                          <a:spcPct val="100000"/>
                        </a:lnSpc>
                      </a:pPr>
                      <a:r>
                        <a:rPr dirty="0" sz="1500" spc="-1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Validación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B="0" marT="164465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2D8"/>
                    </a:solidFill>
                  </a:tcPr>
                </a:tc>
              </a:tr>
              <a:tr h="8769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93395" marR="351155" indent="161925">
                        <a:lnSpc>
                          <a:spcPct val="116300"/>
                        </a:lnSpc>
                        <a:spcBef>
                          <a:spcPts val="5"/>
                        </a:spcBef>
                      </a:pPr>
                      <a:r>
                        <a:rPr dirty="0" sz="1500" spc="-5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Informe</a:t>
                      </a:r>
                      <a:r>
                        <a:rPr dirty="0" sz="1500" spc="-9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1500" spc="-50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y </a:t>
                      </a:r>
                      <a:r>
                        <a:rPr dirty="0" sz="1500" spc="-85">
                          <a:solidFill>
                            <a:srgbClr val="3C2917"/>
                          </a:solidFill>
                          <a:latin typeface="Arial Black"/>
                          <a:cs typeface="Arial Black"/>
                        </a:rPr>
                        <a:t>presentación</a:t>
                      </a:r>
                      <a:endParaRPr sz="1500">
                        <a:latin typeface="Arial Black"/>
                        <a:cs typeface="Arial Black"/>
                      </a:endParaRPr>
                    </a:p>
                  </a:txBody>
                  <a:tcPr marL="0" marR="0" marB="0" marT="3175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solidFill>
                      <a:srgbClr val="E7E2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20" name="object 20" descr=""/>
          <p:cNvGrpSpPr/>
          <p:nvPr/>
        </p:nvGrpSpPr>
        <p:grpSpPr>
          <a:xfrm>
            <a:off x="602049" y="1732628"/>
            <a:ext cx="16646525" cy="6813550"/>
            <a:chOff x="602049" y="1732628"/>
            <a:chExt cx="16646525" cy="6813550"/>
          </a:xfrm>
        </p:grpSpPr>
        <p:sp>
          <p:nvSpPr>
            <p:cNvPr id="21" name="object 21" descr=""/>
            <p:cNvSpPr/>
            <p:nvPr/>
          </p:nvSpPr>
          <p:spPr>
            <a:xfrm>
              <a:off x="633929" y="1771887"/>
              <a:ext cx="365760" cy="333375"/>
            </a:xfrm>
            <a:custGeom>
              <a:avLst/>
              <a:gdLst/>
              <a:ahLst/>
              <a:cxnLst/>
              <a:rect l="l" t="t" r="r" b="b"/>
              <a:pathLst>
                <a:path w="365759" h="333375">
                  <a:moveTo>
                    <a:pt x="0" y="0"/>
                  </a:moveTo>
                  <a:lnTo>
                    <a:pt x="365251" y="332782"/>
                  </a:lnTo>
                </a:path>
              </a:pathLst>
            </a:custGeom>
            <a:ln w="38099">
              <a:solidFill>
                <a:srgbClr val="3C29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1099" y="8194213"/>
              <a:ext cx="365760" cy="333375"/>
            </a:xfrm>
            <a:custGeom>
              <a:avLst/>
              <a:gdLst/>
              <a:ahLst/>
              <a:cxnLst/>
              <a:rect l="l" t="t" r="r" b="b"/>
              <a:pathLst>
                <a:path w="365759" h="333375">
                  <a:moveTo>
                    <a:pt x="0" y="0"/>
                  </a:moveTo>
                  <a:lnTo>
                    <a:pt x="365251" y="332782"/>
                  </a:lnTo>
                </a:path>
              </a:pathLst>
            </a:custGeom>
            <a:ln w="38099">
              <a:solidFill>
                <a:srgbClr val="3C29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864071" y="1751678"/>
              <a:ext cx="365760" cy="333375"/>
            </a:xfrm>
            <a:custGeom>
              <a:avLst/>
              <a:gdLst/>
              <a:ahLst/>
              <a:cxnLst/>
              <a:rect l="l" t="t" r="r" b="b"/>
              <a:pathLst>
                <a:path w="365759" h="333375">
                  <a:moveTo>
                    <a:pt x="0" y="0"/>
                  </a:moveTo>
                  <a:lnTo>
                    <a:pt x="365251" y="332782"/>
                  </a:lnTo>
                </a:path>
              </a:pathLst>
            </a:custGeom>
            <a:ln w="38099">
              <a:solidFill>
                <a:srgbClr val="3C29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597" y="1467123"/>
              <a:ext cx="10161401" cy="8819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666850" cy="749519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68726"/>
              <a:ext cx="8013151" cy="8818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629" y="0"/>
              <a:ext cx="7677370" cy="8286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79228" y="1474296"/>
            <a:ext cx="47294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95" b="1">
                <a:latin typeface="Times New Roman"/>
                <a:cs typeface="Times New Roman"/>
              </a:rPr>
              <a:t>CONCLUSIÓN</a:t>
            </a:r>
            <a:endParaRPr sz="56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1893" y="3358779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72931" y="3915992"/>
            <a:ext cx="133349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2931" y="5039941"/>
            <a:ext cx="133349" cy="1333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72931" y="5601916"/>
            <a:ext cx="133349" cy="13334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91893" y="6168654"/>
            <a:ext cx="123825" cy="12382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779528" y="3046346"/>
            <a:ext cx="9411335" cy="395922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Proyecto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0">
                <a:solidFill>
                  <a:srgbClr val="3C2917"/>
                </a:solidFill>
                <a:latin typeface="Georgia"/>
                <a:cs typeface="Georgia"/>
              </a:rPr>
              <a:t>aporta:</a:t>
            </a:r>
            <a:endParaRPr sz="3200">
              <a:latin typeface="Georgia"/>
              <a:cs typeface="Georgia"/>
            </a:endParaRPr>
          </a:p>
          <a:p>
            <a:pPr marL="702945" marR="5080">
              <a:lnSpc>
                <a:spcPct val="115199"/>
              </a:lnSpc>
              <a:tabLst>
                <a:tab pos="2897505" algn="l"/>
                <a:tab pos="3663950" algn="l"/>
                <a:tab pos="4505960" algn="l"/>
                <a:tab pos="6486525" algn="l"/>
                <a:tab pos="7236459" algn="l"/>
                <a:tab pos="8950960" algn="l"/>
              </a:tabLst>
            </a:pP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Eficiencia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en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35">
                <a:solidFill>
                  <a:srgbClr val="3C2917"/>
                </a:solidFill>
                <a:latin typeface="Georgia"/>
                <a:cs typeface="Georgia"/>
              </a:rPr>
              <a:t>los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procesos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ingreso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de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vehículos.</a:t>
            </a:r>
            <a:endParaRPr sz="3200">
              <a:latin typeface="Georgia"/>
              <a:cs typeface="Georgia"/>
            </a:endParaRPr>
          </a:p>
          <a:p>
            <a:pPr marL="702945" marR="149860">
              <a:lnSpc>
                <a:spcPct val="115199"/>
              </a:lnSpc>
            </a:pP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Trazabilidad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control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información. Transformación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digital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en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la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gestión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flota.</a:t>
            </a:r>
            <a:endParaRPr sz="3200">
              <a:latin typeface="Georgia"/>
              <a:cs typeface="Georgia"/>
            </a:endParaRPr>
          </a:p>
          <a:p>
            <a:pPr marL="12700" marR="5080">
              <a:lnSpc>
                <a:spcPct val="115199"/>
              </a:lnSpc>
              <a:spcBef>
                <a:spcPts val="5"/>
              </a:spcBef>
              <a:tabLst>
                <a:tab pos="1960245" algn="l"/>
                <a:tab pos="4839970" algn="l"/>
                <a:tab pos="5676265" algn="l"/>
                <a:tab pos="6983095" algn="l"/>
                <a:tab pos="7689850" algn="l"/>
                <a:tab pos="9190990" algn="l"/>
              </a:tabLst>
            </a:pP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Refuerza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competencias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perfil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egreso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-50">
                <a:solidFill>
                  <a:srgbClr val="3C2917"/>
                </a:solidFill>
                <a:latin typeface="Georgia"/>
                <a:cs typeface="Georgia"/>
              </a:rPr>
              <a:t>y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nuestros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intereses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profesionales.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9434" rIns="0" bIns="0" rtlCol="0" vert="horz">
            <a:spAutoFit/>
          </a:bodyPr>
          <a:lstStyle/>
          <a:p>
            <a:pPr algn="ctr">
              <a:lnSpc>
                <a:spcPts val="11365"/>
              </a:lnSpc>
              <a:spcBef>
                <a:spcPts val="125"/>
              </a:spcBef>
            </a:pPr>
            <a:r>
              <a:rPr dirty="0" spc="-1160"/>
              <a:t>Muchas</a:t>
            </a:r>
          </a:p>
          <a:p>
            <a:pPr algn="ctr">
              <a:lnSpc>
                <a:spcPts val="17185"/>
              </a:lnSpc>
            </a:pPr>
            <a:r>
              <a:rPr dirty="0" sz="15750" spc="-434" b="1">
                <a:latin typeface="Times New Roman"/>
                <a:cs typeface="Times New Roman"/>
              </a:rPr>
              <a:t>GRACIA</a:t>
            </a:r>
            <a:r>
              <a:rPr dirty="0" sz="15750" spc="-1395" b="1">
                <a:latin typeface="Times New Roman"/>
                <a:cs typeface="Times New Roman"/>
              </a:rPr>
              <a:t>S</a:t>
            </a:r>
            <a:endParaRPr sz="1575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1550" y="4183548"/>
            <a:ext cx="3719215" cy="6101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19307"/>
              <a:ext cx="9556799" cy="78676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674" y="0"/>
              <a:ext cx="10331325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040542" cy="84168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73674" y="1455401"/>
            <a:ext cx="794067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7625" algn="l"/>
                <a:tab pos="5055870" algn="l"/>
              </a:tabLst>
            </a:pPr>
            <a:r>
              <a:rPr dirty="0" sz="4200" spc="-10" b="1">
                <a:latin typeface="Times New Roman"/>
                <a:cs typeface="Times New Roman"/>
              </a:rPr>
              <a:t>DESCRIPCIÓN</a:t>
            </a:r>
            <a:r>
              <a:rPr dirty="0" sz="4200" b="1">
                <a:latin typeface="Times New Roman"/>
                <a:cs typeface="Times New Roman"/>
              </a:rPr>
              <a:t>	</a:t>
            </a:r>
            <a:r>
              <a:rPr dirty="0" sz="4200" spc="-320" b="1">
                <a:latin typeface="Times New Roman"/>
                <a:cs typeface="Times New Roman"/>
              </a:rPr>
              <a:t>DEL</a:t>
            </a:r>
            <a:r>
              <a:rPr dirty="0" sz="4200" b="1">
                <a:latin typeface="Times New Roman"/>
                <a:cs typeface="Times New Roman"/>
              </a:rPr>
              <a:t>	</a:t>
            </a:r>
            <a:r>
              <a:rPr dirty="0" sz="4200" spc="-150" b="1">
                <a:latin typeface="Times New Roman"/>
                <a:cs typeface="Times New Roman"/>
              </a:rPr>
              <a:t>PROYECTO</a:t>
            </a:r>
            <a:endParaRPr sz="42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427493" y="1256351"/>
            <a:ext cx="14860905" cy="9030970"/>
            <a:chOff x="3427493" y="1256351"/>
            <a:chExt cx="14860905" cy="903097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621" y="1256351"/>
              <a:ext cx="4790378" cy="90306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7493" y="3430771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8531" y="3987984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8531" y="4549959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8531" y="5111934"/>
              <a:ext cx="133349" cy="1333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7493" y="5678671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8531" y="6235884"/>
              <a:ext cx="133349" cy="1333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8531" y="6797859"/>
              <a:ext cx="133349" cy="1333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8531" y="7359834"/>
              <a:ext cx="133349" cy="13334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3715128" y="3118339"/>
            <a:ext cx="7303770" cy="452120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Áreas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desempeño:</a:t>
            </a:r>
            <a:endParaRPr sz="3200">
              <a:latin typeface="Georgia"/>
              <a:cs typeface="Georgia"/>
            </a:endParaRPr>
          </a:p>
          <a:p>
            <a:pPr marL="702945" marR="92710">
              <a:lnSpc>
                <a:spcPct val="115199"/>
              </a:lnSpc>
            </a:pP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Gestión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proyectos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informáticos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Desarrollo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software 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Modelamiento/Base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datos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Competencias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aplicar:</a:t>
            </a:r>
            <a:endParaRPr sz="3200">
              <a:latin typeface="Georgia"/>
              <a:cs typeface="Georgia"/>
            </a:endParaRPr>
          </a:p>
          <a:p>
            <a:pPr marL="702945" marR="5080">
              <a:lnSpc>
                <a:spcPct val="115199"/>
              </a:lnSpc>
            </a:pP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Gestionar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proyectos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informáticos 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Construir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modelos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datos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Desarrollar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soluciones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software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6432" y="2563696"/>
              <a:ext cx="9131566" cy="77233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416260" cy="90080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5819" y="0"/>
              <a:ext cx="6712179" cy="79036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62892"/>
              <a:ext cx="7698177" cy="81241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2922" y="1271599"/>
            <a:ext cx="920242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5" b="1">
                <a:latin typeface="Times New Roman"/>
                <a:cs typeface="Times New Roman"/>
              </a:rPr>
              <a:t>FUNDAMENTACIÓN</a:t>
            </a:r>
            <a:r>
              <a:rPr dirty="0" sz="4200" spc="65" b="1">
                <a:latin typeface="Times New Roman"/>
                <a:cs typeface="Times New Roman"/>
              </a:rPr>
              <a:t> </a:t>
            </a:r>
            <a:r>
              <a:rPr dirty="0" sz="4200" spc="-80" b="1">
                <a:latin typeface="Times New Roman"/>
                <a:cs typeface="Times New Roman"/>
              </a:rPr>
              <a:t>(RELEVANCIA)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0498" y="2951556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21535" y="3508768"/>
            <a:ext cx="133349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21535" y="4070743"/>
            <a:ext cx="133349" cy="1333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0498" y="4637481"/>
            <a:ext cx="123825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21535" y="5194693"/>
            <a:ext cx="133349" cy="13334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21535" y="5756668"/>
            <a:ext cx="133349" cy="13334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0498" y="6323405"/>
            <a:ext cx="123825" cy="12382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21535" y="6880618"/>
            <a:ext cx="133349" cy="1333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3728133" y="2639123"/>
            <a:ext cx="10911205" cy="508317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Problema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actual:</a:t>
            </a:r>
            <a:endParaRPr sz="3200">
              <a:latin typeface="Georgia"/>
              <a:cs typeface="Georgia"/>
            </a:endParaRPr>
          </a:p>
          <a:p>
            <a:pPr marL="702945" marR="798830">
              <a:lnSpc>
                <a:spcPct val="115199"/>
              </a:lnSpc>
            </a:pP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Ingreso</a:t>
            </a:r>
            <a:r>
              <a:rPr dirty="0" sz="3200" spc="17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vehículos</a:t>
            </a:r>
            <a:r>
              <a:rPr dirty="0" sz="3200" spc="17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manual</a:t>
            </a:r>
            <a:r>
              <a:rPr dirty="0" sz="3200" spc="1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(Excel</a:t>
            </a:r>
            <a:r>
              <a:rPr dirty="0" sz="3200" spc="1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7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WhatsApp).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Genera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retrasos,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errores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falta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trazabilidad.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Propuesta:</a:t>
            </a:r>
            <a:endParaRPr sz="3200">
              <a:latin typeface="Georgia"/>
              <a:cs typeface="Georgia"/>
            </a:endParaRPr>
          </a:p>
          <a:p>
            <a:pPr marL="702945">
              <a:lnSpc>
                <a:spcPct val="100000"/>
              </a:lnSpc>
              <a:spcBef>
                <a:spcPts val="585"/>
              </a:spcBef>
            </a:pP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Plataforma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110">
                <a:solidFill>
                  <a:srgbClr val="3C2917"/>
                </a:solidFill>
                <a:latin typeface="Georgia"/>
                <a:cs typeface="Georgia"/>
              </a:rPr>
              <a:t>web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responsiva.</a:t>
            </a:r>
            <a:endParaRPr sz="3200">
              <a:latin typeface="Georgia"/>
              <a:cs typeface="Georgia"/>
            </a:endParaRPr>
          </a:p>
          <a:p>
            <a:pPr marL="702945">
              <a:lnSpc>
                <a:spcPct val="100000"/>
              </a:lnSpc>
              <a:spcBef>
                <a:spcPts val="585"/>
              </a:spcBef>
            </a:pP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Automatización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digitalización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proceso.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Impacto:</a:t>
            </a:r>
            <a:endParaRPr sz="3200">
              <a:latin typeface="Georgia"/>
              <a:cs typeface="Georgia"/>
            </a:endParaRPr>
          </a:p>
          <a:p>
            <a:pPr marL="702945" marR="5080">
              <a:lnSpc>
                <a:spcPct val="115199"/>
              </a:lnSpc>
            </a:pP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Aporta</a:t>
            </a:r>
            <a:r>
              <a:rPr dirty="0" sz="3200" spc="2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al</a:t>
            </a:r>
            <a:r>
              <a:rPr dirty="0" sz="3200" spc="2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campo</a:t>
            </a:r>
            <a:r>
              <a:rPr dirty="0" sz="3200" spc="2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26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la</a:t>
            </a:r>
            <a:r>
              <a:rPr dirty="0" sz="3200" spc="2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informática</a:t>
            </a:r>
            <a:r>
              <a:rPr dirty="0" sz="3200" spc="2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en</a:t>
            </a:r>
            <a:r>
              <a:rPr dirty="0" sz="3200" spc="25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automatización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procesos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transformación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digital.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6432" y="2563696"/>
              <a:ext cx="9131566" cy="77233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416260" cy="90080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1023" y="0"/>
              <a:ext cx="7286975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3268" y="882650"/>
            <a:ext cx="1250124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0" b="1">
                <a:latin typeface="Times New Roman"/>
                <a:cs typeface="Times New Roman"/>
              </a:rPr>
              <a:t>FUNDAMENTACIÓN</a:t>
            </a:r>
            <a:r>
              <a:rPr dirty="0" sz="4200" spc="70" b="1">
                <a:latin typeface="Times New Roman"/>
                <a:cs typeface="Times New Roman"/>
              </a:rPr>
              <a:t> </a:t>
            </a:r>
            <a:r>
              <a:rPr dirty="0" sz="4200" spc="-310" b="1">
                <a:latin typeface="Times New Roman"/>
                <a:cs typeface="Times New Roman"/>
              </a:rPr>
              <a:t>(DESCRIPCIÓN</a:t>
            </a:r>
            <a:r>
              <a:rPr dirty="0" sz="4200" spc="70" b="1">
                <a:latin typeface="Times New Roman"/>
                <a:cs typeface="Times New Roman"/>
              </a:rPr>
              <a:t> </a:t>
            </a:r>
            <a:r>
              <a:rPr dirty="0" sz="4200" spc="-490" b="1">
                <a:latin typeface="Times New Roman"/>
                <a:cs typeface="Times New Roman"/>
              </a:rPr>
              <a:t>Y</a:t>
            </a:r>
            <a:r>
              <a:rPr dirty="0" sz="4200" spc="70" b="1">
                <a:latin typeface="Times New Roman"/>
                <a:cs typeface="Times New Roman"/>
              </a:rPr>
              <a:t> </a:t>
            </a:r>
            <a:r>
              <a:rPr dirty="0" sz="4200" spc="-320" b="1">
                <a:latin typeface="Times New Roman"/>
                <a:cs typeface="Times New Roman"/>
              </a:rPr>
              <a:t>PERTINENCIA)</a:t>
            </a:r>
            <a:endParaRPr sz="42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052712" y="2733443"/>
            <a:ext cx="814705" cy="3500754"/>
            <a:chOff x="3052712" y="2733443"/>
            <a:chExt cx="814705" cy="3500754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2712" y="2733443"/>
              <a:ext cx="123825" cy="123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3750" y="3290655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3750" y="4414605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2712" y="5543318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3750" y="6100530"/>
              <a:ext cx="133349" cy="13334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3340347" y="2421010"/>
            <a:ext cx="8692515" cy="452120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Descripción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Proyecto:</a:t>
            </a:r>
            <a:endParaRPr sz="3200">
              <a:latin typeface="Georgia"/>
              <a:cs typeface="Georgia"/>
            </a:endParaRPr>
          </a:p>
          <a:p>
            <a:pPr marL="702945" marR="893444">
              <a:lnSpc>
                <a:spcPct val="115199"/>
              </a:lnSpc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Plataforma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para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registrar,</a:t>
            </a:r>
            <a:r>
              <a:rPr dirty="0" sz="3200" spc="1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programar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50">
                <a:solidFill>
                  <a:srgbClr val="3C2917"/>
                </a:solidFill>
                <a:latin typeface="Georgia"/>
                <a:cs typeface="Georgia"/>
              </a:rPr>
              <a:t>y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monitorear</a:t>
            </a:r>
            <a:r>
              <a:rPr dirty="0" sz="3200" spc="11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ingresos</a:t>
            </a:r>
            <a:r>
              <a:rPr dirty="0" sz="3200" spc="11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al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taller.</a:t>
            </a:r>
            <a:endParaRPr sz="3200">
              <a:latin typeface="Georgia"/>
              <a:cs typeface="Georgia"/>
            </a:endParaRPr>
          </a:p>
          <a:p>
            <a:pPr marL="702945" marR="283845">
              <a:lnSpc>
                <a:spcPct val="115199"/>
              </a:lnSpc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Incluye: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agenda,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gestión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roles,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carga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25">
                <a:solidFill>
                  <a:srgbClr val="3C2917"/>
                </a:solidFill>
                <a:latin typeface="Georgia"/>
                <a:cs typeface="Georgia"/>
              </a:rPr>
              <a:t>de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documentos,</a:t>
            </a:r>
            <a:r>
              <a:rPr dirty="0" sz="3200" spc="20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notificaciones</a:t>
            </a:r>
            <a:r>
              <a:rPr dirty="0" sz="3200" spc="21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20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reportes.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Pertinencia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con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0">
                <a:solidFill>
                  <a:srgbClr val="3C2917"/>
                </a:solidFill>
                <a:latin typeface="Georgia"/>
                <a:cs typeface="Georgia"/>
              </a:rPr>
              <a:t>el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perfil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egreso:</a:t>
            </a:r>
            <a:endParaRPr sz="3200">
              <a:latin typeface="Georgia"/>
              <a:cs typeface="Georgia"/>
            </a:endParaRPr>
          </a:p>
          <a:p>
            <a:pPr marL="702945" marR="5080">
              <a:lnSpc>
                <a:spcPct val="115199"/>
              </a:lnSpc>
              <a:spcBef>
                <a:spcPts val="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Aplicación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directa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gestión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proyectos,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modelado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datos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desarrollo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software.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645965" cy="86894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22061" y="0"/>
              <a:ext cx="11465937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334" y="0"/>
              <a:ext cx="8135665" cy="46690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26388" y="1357950"/>
            <a:ext cx="503936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80" b="1">
                <a:latin typeface="Times New Roman"/>
                <a:cs typeface="Times New Roman"/>
              </a:rPr>
              <a:t>OBJETIVO</a:t>
            </a:r>
            <a:r>
              <a:rPr dirty="0" sz="4200" spc="265" b="1">
                <a:latin typeface="Times New Roman"/>
                <a:cs typeface="Times New Roman"/>
              </a:rPr>
              <a:t> </a:t>
            </a:r>
            <a:r>
              <a:rPr dirty="0" sz="4200" spc="-345" b="1">
                <a:latin typeface="Times New Roman"/>
                <a:cs typeface="Times New Roman"/>
              </a:rPr>
              <a:t>GENERAL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926204"/>
            <a:ext cx="8458097" cy="436079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946345" y="3170183"/>
            <a:ext cx="11590655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Desarrollar</a:t>
            </a:r>
            <a:r>
              <a:rPr dirty="0" sz="3200" spc="72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una</a:t>
            </a:r>
            <a:r>
              <a:rPr dirty="0" sz="3200" spc="72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plataforma</a:t>
            </a:r>
            <a:r>
              <a:rPr dirty="0" sz="3200" spc="73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digital</a:t>
            </a:r>
            <a:r>
              <a:rPr dirty="0" sz="3200" spc="72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que</a:t>
            </a:r>
            <a:r>
              <a:rPr dirty="0" sz="3200" spc="72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automatice</a:t>
            </a:r>
            <a:r>
              <a:rPr dirty="0" sz="3200" spc="73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-25">
                <a:solidFill>
                  <a:srgbClr val="3C2917"/>
                </a:solidFill>
                <a:latin typeface="Georgia"/>
                <a:cs typeface="Georgia"/>
              </a:rPr>
              <a:t>el 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proceso</a:t>
            </a:r>
            <a:r>
              <a:rPr dirty="0" sz="3200" spc="4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ingreso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4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vehículos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los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talleres</a:t>
            </a:r>
            <a:r>
              <a:rPr dirty="0" sz="3200" spc="4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35">
                <a:solidFill>
                  <a:srgbClr val="3C2917"/>
                </a:solidFill>
                <a:latin typeface="Georgia"/>
                <a:cs typeface="Georgia"/>
              </a:rPr>
              <a:t>PepsiCo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Chile,</a:t>
            </a:r>
            <a:r>
              <a:rPr dirty="0" sz="3200" spc="61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optimizando</a:t>
            </a:r>
            <a:r>
              <a:rPr dirty="0" sz="3200" spc="61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tiempos,</a:t>
            </a:r>
            <a:r>
              <a:rPr dirty="0" sz="3200" spc="61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asegurando</a:t>
            </a:r>
            <a:r>
              <a:rPr dirty="0" sz="3200" spc="615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trazabilidad</a:t>
            </a:r>
            <a:r>
              <a:rPr dirty="0" sz="3200" spc="610">
                <a:solidFill>
                  <a:srgbClr val="3C2917"/>
                </a:solidFill>
                <a:latin typeface="Georgia"/>
                <a:cs typeface="Georgia"/>
              </a:rPr>
              <a:t>  </a:t>
            </a:r>
            <a:r>
              <a:rPr dirty="0" sz="3200" spc="-50">
                <a:solidFill>
                  <a:srgbClr val="3C2917"/>
                </a:solidFill>
                <a:latin typeface="Georgia"/>
                <a:cs typeface="Georgia"/>
              </a:rPr>
              <a:t>y 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mejorando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la</a:t>
            </a:r>
            <a:r>
              <a:rPr dirty="0" sz="3200" spc="1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coordinación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operativa.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4891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90" y="5868253"/>
            <a:ext cx="123825" cy="1238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90" y="6430228"/>
            <a:ext cx="123825" cy="1238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90" y="6992203"/>
            <a:ext cx="123825" cy="1238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90" y="7554178"/>
            <a:ext cx="123825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90" y="8116153"/>
            <a:ext cx="123825" cy="1238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903925" y="5555820"/>
            <a:ext cx="11277600" cy="283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0190">
              <a:lnSpc>
                <a:spcPct val="115199"/>
              </a:lnSpc>
              <a:spcBef>
                <a:spcPts val="100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Implementar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un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sistema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agenda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que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evite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solapamientos.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Diseñar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perfiles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diferenciados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usuario.</a:t>
            </a:r>
            <a:endParaRPr sz="3200">
              <a:latin typeface="Georgia"/>
              <a:cs typeface="Georgia"/>
            </a:endParaRPr>
          </a:p>
          <a:p>
            <a:pPr marL="12700" marR="614045">
              <a:lnSpc>
                <a:spcPct val="115199"/>
              </a:lnSpc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Incorporar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módulos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carga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documentos</a:t>
            </a:r>
            <a:r>
              <a:rPr dirty="0" sz="3200" spc="8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fotografías.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Configurar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notificaciones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automáticas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reportes.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Validar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0">
                <a:solidFill>
                  <a:srgbClr val="3C2917"/>
                </a:solidFill>
                <a:latin typeface="Georgia"/>
                <a:cs typeface="Georgia"/>
              </a:rPr>
              <a:t>el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funcionamiento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prototipo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con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pruebas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técnicas.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33134" rIns="0" bIns="0" rtlCol="0" vert="horz">
            <a:spAutoFit/>
          </a:bodyPr>
          <a:lstStyle/>
          <a:p>
            <a:pPr marL="3352165">
              <a:lnSpc>
                <a:spcPct val="100000"/>
              </a:lnSpc>
              <a:spcBef>
                <a:spcPts val="100"/>
              </a:spcBef>
            </a:pPr>
            <a:r>
              <a:rPr dirty="0" sz="4200" spc="-375" b="1">
                <a:latin typeface="Times New Roman"/>
                <a:cs typeface="Times New Roman"/>
              </a:rPr>
              <a:t>OBJETIVOS</a:t>
            </a:r>
            <a:r>
              <a:rPr dirty="0" sz="4200" spc="90" b="1">
                <a:latin typeface="Times New Roman"/>
                <a:cs typeface="Times New Roman"/>
              </a:rPr>
              <a:t> </a:t>
            </a:r>
            <a:r>
              <a:rPr dirty="0" sz="4200" spc="-420" b="1">
                <a:latin typeface="Times New Roman"/>
                <a:cs typeface="Times New Roman"/>
              </a:rPr>
              <a:t>ESPECÍFICOS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5218" y="0"/>
            <a:ext cx="9452780" cy="852756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6715125" cy="10287000"/>
            <a:chOff x="0" y="0"/>
            <a:chExt cx="6715125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03901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979" y="2319606"/>
              <a:ext cx="4855032" cy="7965286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8707" y="2876360"/>
            <a:ext cx="123825" cy="123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8707" y="3438335"/>
            <a:ext cx="123825" cy="1238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89744" y="3995548"/>
            <a:ext cx="133349" cy="1333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44" y="4557523"/>
            <a:ext cx="133349" cy="13334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9744" y="5119498"/>
            <a:ext cx="133349" cy="13334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8707" y="5686235"/>
            <a:ext cx="123825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89744" y="6243447"/>
            <a:ext cx="133349" cy="13334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89744" y="6805423"/>
            <a:ext cx="133349" cy="13334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89744" y="7929373"/>
            <a:ext cx="133349" cy="1333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796342" y="2563928"/>
            <a:ext cx="8961755" cy="564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Enfoque:</a:t>
            </a:r>
            <a:r>
              <a:rPr dirty="0" sz="3200" spc="-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Metodología</a:t>
            </a:r>
            <a:r>
              <a:rPr dirty="0" sz="3200" spc="-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tradicional</a:t>
            </a:r>
            <a:r>
              <a:rPr dirty="0" sz="3200" spc="-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65">
                <a:solidFill>
                  <a:srgbClr val="3C2917"/>
                </a:solidFill>
                <a:latin typeface="Georgia"/>
                <a:cs typeface="Georgia"/>
              </a:rPr>
              <a:t>(2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integrantes). Fases:</a:t>
            </a:r>
            <a:endParaRPr sz="3200">
              <a:latin typeface="Georgia"/>
              <a:cs typeface="Georgia"/>
            </a:endParaRPr>
          </a:p>
          <a:p>
            <a:pPr marL="702945" marR="997585">
              <a:lnSpc>
                <a:spcPct val="115199"/>
              </a:lnSpc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Fase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220">
                <a:solidFill>
                  <a:srgbClr val="3C2917"/>
                </a:solidFill>
                <a:latin typeface="Georgia"/>
                <a:cs typeface="Georgia"/>
              </a:rPr>
              <a:t>1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35">
                <a:solidFill>
                  <a:srgbClr val="3C2917"/>
                </a:solidFill>
                <a:latin typeface="Georgia"/>
                <a:cs typeface="Georgia"/>
              </a:rPr>
              <a:t>(S1–S6):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Definición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diseño.</a:t>
            </a:r>
            <a:r>
              <a:rPr dirty="0" sz="3200" spc="8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Fase </a:t>
            </a:r>
            <a:r>
              <a:rPr dirty="0" sz="3200" spc="-204">
                <a:solidFill>
                  <a:srgbClr val="3C2917"/>
                </a:solidFill>
                <a:latin typeface="Georgia"/>
                <a:cs typeface="Georgia"/>
              </a:rPr>
              <a:t>2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20">
                <a:solidFill>
                  <a:srgbClr val="3C2917"/>
                </a:solidFill>
                <a:latin typeface="Georgia"/>
                <a:cs typeface="Georgia"/>
              </a:rPr>
              <a:t>(S7–S12):</a:t>
            </a:r>
            <a:r>
              <a:rPr dirty="0" sz="3200" spc="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Desarrollo y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validación.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Fase</a:t>
            </a:r>
            <a:r>
              <a:rPr dirty="0" sz="3200" spc="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80">
                <a:solidFill>
                  <a:srgbClr val="3C2917"/>
                </a:solidFill>
                <a:latin typeface="Georgia"/>
                <a:cs typeface="Georgia"/>
              </a:rPr>
              <a:t>3</a:t>
            </a:r>
            <a:r>
              <a:rPr dirty="0" sz="3200" spc="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14">
                <a:solidFill>
                  <a:srgbClr val="3C2917"/>
                </a:solidFill>
                <a:latin typeface="Georgia"/>
                <a:cs typeface="Georgia"/>
              </a:rPr>
              <a:t>(S13–S18):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Cierre</a:t>
            </a:r>
            <a:r>
              <a:rPr dirty="0" sz="3200" spc="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presentación.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Distribución de</a:t>
            </a:r>
            <a:r>
              <a:rPr dirty="0" sz="3200" spc="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tareas:</a:t>
            </a:r>
            <a:endParaRPr sz="3200">
              <a:latin typeface="Georgia"/>
              <a:cs typeface="Georgia"/>
            </a:endParaRPr>
          </a:p>
          <a:p>
            <a:pPr marL="702945" marR="1232535">
              <a:lnSpc>
                <a:spcPct val="115199"/>
              </a:lnSpc>
              <a:spcBef>
                <a:spcPts val="5"/>
              </a:spcBef>
            </a:pPr>
            <a:r>
              <a:rPr dirty="0" sz="3200" spc="-45">
                <a:solidFill>
                  <a:srgbClr val="3C2917"/>
                </a:solidFill>
                <a:latin typeface="Georgia"/>
                <a:cs typeface="Georgia"/>
              </a:rPr>
              <a:t>Joaquín: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análisis,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mockups,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informes.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Benjamín:</a:t>
            </a:r>
            <a:r>
              <a:rPr dirty="0" sz="3200" spc="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modelo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datos,</a:t>
            </a:r>
            <a:r>
              <a:rPr dirty="0" sz="3200" spc="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desarrollo técnico.</a:t>
            </a:r>
            <a:endParaRPr sz="3200">
              <a:latin typeface="Georgia"/>
              <a:cs typeface="Georgia"/>
            </a:endParaRPr>
          </a:p>
          <a:p>
            <a:pPr marL="702945">
              <a:lnSpc>
                <a:spcPct val="100000"/>
              </a:lnSpc>
              <a:spcBef>
                <a:spcPts val="585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Ambos:</a:t>
            </a:r>
            <a:r>
              <a:rPr dirty="0" sz="3200" spc="18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pruebas,</a:t>
            </a:r>
            <a:r>
              <a:rPr dirty="0" sz="3200" spc="18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presentación</a:t>
            </a:r>
            <a:r>
              <a:rPr dirty="0" sz="3200" spc="19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final.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738698" y="1330631"/>
            <a:ext cx="376618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355" b="1">
                <a:latin typeface="Times New Roman"/>
                <a:cs typeface="Times New Roman"/>
              </a:rPr>
              <a:t>METODOLOGÍA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37196"/>
            <a:ext cx="8910573" cy="95498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5352" y="880364"/>
            <a:ext cx="315722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75" b="1">
                <a:latin typeface="Times New Roman"/>
                <a:cs typeface="Times New Roman"/>
              </a:rPr>
              <a:t>EVIDENCIAS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1647" y="0"/>
            <a:ext cx="1532859" cy="35138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4940219" y="0"/>
            <a:ext cx="13348335" cy="10287000"/>
            <a:chOff x="4940219" y="0"/>
            <a:chExt cx="13348335" cy="1028700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619" y="0"/>
              <a:ext cx="8671380" cy="89893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7621" y="1256351"/>
              <a:ext cx="4790378" cy="90306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9460" y="5629020"/>
              <a:ext cx="6305549" cy="35528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219" y="2502662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219" y="3036062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219" y="3569462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0219" y="4102862"/>
              <a:ext cx="123825" cy="12382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227854" y="2218804"/>
            <a:ext cx="8327390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18740">
              <a:lnSpc>
                <a:spcPct val="109400"/>
              </a:lnSpc>
              <a:spcBef>
                <a:spcPts val="100"/>
              </a:spcBef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Documento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requerimientos.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Modelo</a:t>
            </a:r>
            <a:r>
              <a:rPr dirty="0" sz="3200" spc="-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-1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datos.</a:t>
            </a:r>
            <a:endParaRPr sz="3200">
              <a:latin typeface="Georgia"/>
              <a:cs typeface="Georgia"/>
            </a:endParaRPr>
          </a:p>
          <a:p>
            <a:pPr marL="12700" marR="5080">
              <a:lnSpc>
                <a:spcPct val="109400"/>
              </a:lnSpc>
            </a:pP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Prototipo</a:t>
            </a:r>
            <a:r>
              <a:rPr dirty="0" sz="3200" spc="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funcional</a:t>
            </a:r>
            <a:r>
              <a:rPr dirty="0" sz="3200" spc="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(versión</a:t>
            </a:r>
            <a:r>
              <a:rPr dirty="0" sz="3200" spc="4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web</a:t>
            </a:r>
            <a:r>
              <a:rPr dirty="0" sz="3200" spc="3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responsiva).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Informe</a:t>
            </a:r>
            <a:r>
              <a:rPr dirty="0" sz="3200" spc="19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final.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6597" y="1467123"/>
              <a:ext cx="10161401" cy="8819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666850" cy="749519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68726"/>
              <a:ext cx="8013151" cy="881827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629" y="0"/>
              <a:ext cx="7677370" cy="8286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846" y="1438869"/>
            <a:ext cx="43065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415"/>
              <a:t>Plan</a:t>
            </a:r>
            <a:r>
              <a:rPr dirty="0" sz="6400" spc="225"/>
              <a:t> </a:t>
            </a:r>
            <a:r>
              <a:rPr dirty="0" sz="6400" spc="-930"/>
              <a:t>de</a:t>
            </a:r>
            <a:r>
              <a:rPr dirty="0" sz="6400" spc="229"/>
              <a:t> </a:t>
            </a:r>
            <a:r>
              <a:rPr dirty="0" sz="6400" spc="-575"/>
              <a:t>Trabajo</a:t>
            </a:r>
            <a:endParaRPr sz="6400"/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3386137"/>
            <a:ext cx="123825" cy="1238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3948112"/>
            <a:ext cx="123825" cy="1238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4510087"/>
            <a:ext cx="123825" cy="12382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5072062"/>
            <a:ext cx="123825" cy="1238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5634037"/>
            <a:ext cx="123825" cy="1238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8081" y="6196012"/>
            <a:ext cx="123825" cy="12382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815716" y="3073704"/>
            <a:ext cx="11338560" cy="395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57225">
              <a:lnSpc>
                <a:spcPct val="115199"/>
              </a:lnSpc>
              <a:spcBef>
                <a:spcPts val="100"/>
              </a:spcBef>
            </a:pPr>
            <a:r>
              <a:rPr dirty="0" sz="3200" spc="45">
                <a:solidFill>
                  <a:srgbClr val="3C2917"/>
                </a:solidFill>
                <a:latin typeface="Georgia"/>
                <a:cs typeface="Georgia"/>
              </a:rPr>
              <a:t>Gestión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proyectos: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Definición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proyecto. </a:t>
            </a:r>
            <a:r>
              <a:rPr dirty="0" sz="3200" spc="60">
                <a:solidFill>
                  <a:srgbClr val="3C2917"/>
                </a:solidFill>
                <a:latin typeface="Georgia"/>
                <a:cs typeface="Georgia"/>
              </a:rPr>
              <a:t>Modelado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datos: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Requerimientos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6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diseño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5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-25">
                <a:solidFill>
                  <a:srgbClr val="3C2917"/>
                </a:solidFill>
                <a:latin typeface="Georgia"/>
                <a:cs typeface="Georgia"/>
              </a:rPr>
              <a:t>BD.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Desarrollo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de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software: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Construcción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0">
                <a:solidFill>
                  <a:srgbClr val="3C2917"/>
                </a:solidFill>
                <a:latin typeface="Georgia"/>
                <a:cs typeface="Georgia"/>
              </a:rPr>
              <a:t>del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prototipo</a:t>
            </a:r>
            <a:r>
              <a:rPr dirty="0" sz="3200" spc="12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105">
                <a:solidFill>
                  <a:srgbClr val="3C2917"/>
                </a:solidFill>
                <a:latin typeface="Georgia"/>
                <a:cs typeface="Georgia"/>
              </a:rPr>
              <a:t>web.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Validación:</a:t>
            </a:r>
            <a:r>
              <a:rPr dirty="0" sz="3200" spc="14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75">
                <a:solidFill>
                  <a:srgbClr val="3C2917"/>
                </a:solidFill>
                <a:latin typeface="Georgia"/>
                <a:cs typeface="Georgia"/>
              </a:rPr>
              <a:t>Pruebas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100">
                <a:solidFill>
                  <a:srgbClr val="3C2917"/>
                </a:solidFill>
                <a:latin typeface="Georgia"/>
                <a:cs typeface="Georgia"/>
              </a:rPr>
              <a:t>funcionales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5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técnicas.</a:t>
            </a:r>
            <a:endParaRPr sz="3200">
              <a:latin typeface="Georgia"/>
              <a:cs typeface="Georgia"/>
            </a:endParaRPr>
          </a:p>
          <a:p>
            <a:pPr marL="12700" marR="5080">
              <a:lnSpc>
                <a:spcPct val="115199"/>
              </a:lnSpc>
              <a:tabLst>
                <a:tab pos="2140585" algn="l"/>
                <a:tab pos="3309620" algn="l"/>
                <a:tab pos="5234305" algn="l"/>
                <a:tab pos="6859905" algn="l"/>
                <a:tab pos="9481185" algn="l"/>
                <a:tab pos="10250805" algn="l"/>
              </a:tabLst>
            </a:pP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Comunicación:</a:t>
            </a:r>
            <a:r>
              <a:rPr dirty="0" sz="3200" spc="125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Informe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0">
                <a:solidFill>
                  <a:srgbClr val="3C2917"/>
                </a:solidFill>
                <a:latin typeface="Georgia"/>
                <a:cs typeface="Georgia"/>
              </a:rPr>
              <a:t>final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y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presentación</a:t>
            </a:r>
            <a:r>
              <a:rPr dirty="0" sz="3200" spc="13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85">
                <a:solidFill>
                  <a:srgbClr val="3C2917"/>
                </a:solidFill>
                <a:latin typeface="Georgia"/>
                <a:cs typeface="Georgia"/>
              </a:rPr>
              <a:t>oral.</a:t>
            </a:r>
            <a:r>
              <a:rPr dirty="0" sz="3200" spc="800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55">
                <a:solidFill>
                  <a:srgbClr val="3C2917"/>
                </a:solidFill>
                <a:latin typeface="Georgia"/>
                <a:cs typeface="Georgia"/>
              </a:rPr>
              <a:t>Recursos: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30">
                <a:solidFill>
                  <a:srgbClr val="3C2917"/>
                </a:solidFill>
                <a:latin typeface="Georgia"/>
                <a:cs typeface="Georgia"/>
              </a:rPr>
              <a:t>Caso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PepsiCo,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-10">
                <a:solidFill>
                  <a:srgbClr val="3C2917"/>
                </a:solidFill>
                <a:latin typeface="Georgia"/>
                <a:cs typeface="Georgia"/>
              </a:rPr>
              <a:t>MySQL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95">
                <a:solidFill>
                  <a:srgbClr val="3C2917"/>
                </a:solidFill>
                <a:latin typeface="Georgia"/>
                <a:cs typeface="Georgia"/>
              </a:rPr>
              <a:t>Workbench,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-25">
                <a:solidFill>
                  <a:srgbClr val="3C2917"/>
                </a:solidFill>
                <a:latin typeface="Georgia"/>
                <a:cs typeface="Georgia"/>
              </a:rPr>
              <a:t>VS</a:t>
            </a:r>
            <a:r>
              <a:rPr dirty="0" sz="3200">
                <a:solidFill>
                  <a:srgbClr val="3C2917"/>
                </a:solidFill>
                <a:latin typeface="Georgia"/>
                <a:cs typeface="Georgia"/>
              </a:rPr>
              <a:t>	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Code, Word,</a:t>
            </a:r>
            <a:r>
              <a:rPr dirty="0" sz="3200" spc="114">
                <a:solidFill>
                  <a:srgbClr val="3C2917"/>
                </a:solidFill>
                <a:latin typeface="Georgia"/>
                <a:cs typeface="Georgia"/>
              </a:rPr>
              <a:t> </a:t>
            </a:r>
            <a:r>
              <a:rPr dirty="0" sz="3200" spc="65">
                <a:solidFill>
                  <a:srgbClr val="3C2917"/>
                </a:solidFill>
                <a:latin typeface="Georgia"/>
                <a:cs typeface="Georgia"/>
              </a:rPr>
              <a:t>PowerPoint.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JOAQUIN . MARIN MUNOZ</dc:creator>
  <cp:keywords>DAGx4Q30Btw,BAF-kbP-qyI,0</cp:keywords>
  <dc:title>DEFINICIÓN PROYECTO APT </dc:title>
  <dcterms:created xsi:type="dcterms:W3CDTF">2025-09-04T02:19:14Z</dcterms:created>
  <dcterms:modified xsi:type="dcterms:W3CDTF">2025-09-04T02:19:14Z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2025-09-04T00:00:00Z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2025-09-04T00:00:00Z</vt:filetime>
  </property>
  <property fmtid="{D5CDD505-2E9C-101B-9397-08002B2CF9AE}" pid="5" name="Producer">
    <vt:lpwstr>Canva</vt:lpwstr>
  </property>
</Properties>
</file>